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9" r:id="rId3"/>
    <p:sldMasterId id="2147483712" r:id="rId4"/>
    <p:sldMasterId id="2147483724" r:id="rId5"/>
  </p:sldMasterIdLst>
  <p:notesMasterIdLst>
    <p:notesMasterId r:id="rId19"/>
  </p:notesMasterIdLst>
  <p:sldIdLst>
    <p:sldId id="273" r:id="rId6"/>
    <p:sldId id="256" r:id="rId7"/>
    <p:sldId id="261" r:id="rId8"/>
    <p:sldId id="263" r:id="rId9"/>
    <p:sldId id="262" r:id="rId10"/>
    <p:sldId id="257" r:id="rId11"/>
    <p:sldId id="260" r:id="rId12"/>
    <p:sldId id="264" r:id="rId13"/>
    <p:sldId id="265" r:id="rId14"/>
    <p:sldId id="267" r:id="rId15"/>
    <p:sldId id="268" r:id="rId16"/>
    <p:sldId id="270" r:id="rId17"/>
    <p:sldId id="274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2794F-0D3D-4711-B5BC-62AC0D13E87A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37EC6-6F1A-4456-BE71-F38BF5E198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0261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37EC6-6F1A-4456-BE71-F38BF5E198A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0890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DA24-1DC6-4815-B632-CFA81382290E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65B78-2740-4F83-BE02-1D49B2BDD2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0822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DA24-1DC6-4815-B632-CFA81382290E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65B78-2740-4F83-BE02-1D49B2BDD2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4269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DA24-1DC6-4815-B632-CFA81382290E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65B78-2740-4F83-BE02-1D49B2BDD2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1788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838939-7A47-41C2-9411-C2815676302D}" type="slidenum">
              <a:rPr lang="vi-VN">
                <a:solidFill>
                  <a:srgbClr val="000000"/>
                </a:solidFill>
              </a:rPr>
              <a:pPr/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3357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079DF9-A40B-402C-B72E-025B3ACEE544}" type="slidenum">
              <a:rPr lang="vi-VN">
                <a:solidFill>
                  <a:srgbClr val="000000"/>
                </a:solidFill>
              </a:rPr>
              <a:pPr/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489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67EA8-9C94-432B-8CF6-B4830B8403B0}" type="slidenum">
              <a:rPr lang="vi-VN">
                <a:solidFill>
                  <a:srgbClr val="000000"/>
                </a:solidFill>
              </a:rPr>
              <a:pPr/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5774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22DAC8-335E-4E33-B158-1917D8157775}" type="slidenum">
              <a:rPr lang="vi-VN">
                <a:solidFill>
                  <a:srgbClr val="000000"/>
                </a:solidFill>
              </a:rPr>
              <a:pPr/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5483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C2A416-9E29-41CB-B7FC-667E92C79DFC}" type="slidenum">
              <a:rPr lang="vi-VN">
                <a:solidFill>
                  <a:srgbClr val="000000"/>
                </a:solidFill>
              </a:rPr>
              <a:pPr/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4696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B6C45-6B9F-4D50-B7A1-52EADC301952}" type="slidenum">
              <a:rPr lang="vi-VN">
                <a:solidFill>
                  <a:srgbClr val="000000"/>
                </a:solidFill>
              </a:rPr>
              <a:pPr/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35898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5419A7-C4F7-4F2F-816C-0022B3520951}" type="slidenum">
              <a:rPr lang="vi-VN">
                <a:solidFill>
                  <a:srgbClr val="000000"/>
                </a:solidFill>
              </a:rPr>
              <a:pPr/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86048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83EE01-15F9-4CB5-9560-6BE006443F74}" type="slidenum">
              <a:rPr lang="vi-VN">
                <a:solidFill>
                  <a:srgbClr val="000000"/>
                </a:solidFill>
              </a:rPr>
              <a:pPr/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240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DA24-1DC6-4815-B632-CFA81382290E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65B78-2740-4F83-BE02-1D49B2BDD2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41129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163579-6CC6-4877-A975-EC26F3E1F398}" type="slidenum">
              <a:rPr lang="vi-VN">
                <a:solidFill>
                  <a:srgbClr val="000000"/>
                </a:solidFill>
              </a:rPr>
              <a:pPr/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58088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328EC7-036E-4DA1-A4A3-50F63DA54DA2}" type="slidenum">
              <a:rPr lang="vi-VN">
                <a:solidFill>
                  <a:srgbClr val="000000"/>
                </a:solidFill>
              </a:rPr>
              <a:pPr/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31110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6E5AF-BF92-40D4-8DFB-ECCE97AD9536}" type="slidenum">
              <a:rPr lang="vi-VN">
                <a:solidFill>
                  <a:srgbClr val="000000"/>
                </a:solidFill>
              </a:rPr>
              <a:pPr/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667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32781CB-6DCA-4EBD-99CD-CE7CE386BF28}" type="slidenum">
              <a:rPr lang="vi-VN">
                <a:solidFill>
                  <a:srgbClr val="000000"/>
                </a:solidFill>
              </a:rPr>
              <a:pPr/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10608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838939-7A47-41C2-9411-C2815676302D}" type="slidenum">
              <a:rPr lang="vi-VN">
                <a:solidFill>
                  <a:srgbClr val="000000"/>
                </a:solidFill>
              </a:rPr>
              <a:pPr/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36474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079DF9-A40B-402C-B72E-025B3ACEE544}" type="slidenum">
              <a:rPr lang="vi-VN">
                <a:solidFill>
                  <a:srgbClr val="000000"/>
                </a:solidFill>
              </a:rPr>
              <a:pPr/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37817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67EA8-9C94-432B-8CF6-B4830B8403B0}" type="slidenum">
              <a:rPr lang="vi-VN">
                <a:solidFill>
                  <a:srgbClr val="000000"/>
                </a:solidFill>
              </a:rPr>
              <a:pPr/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9583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22DAC8-335E-4E33-B158-1917D8157775}" type="slidenum">
              <a:rPr lang="vi-VN">
                <a:solidFill>
                  <a:srgbClr val="000000"/>
                </a:solidFill>
              </a:rPr>
              <a:pPr/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30785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C2A416-9E29-41CB-B7FC-667E92C79DFC}" type="slidenum">
              <a:rPr lang="vi-VN">
                <a:solidFill>
                  <a:srgbClr val="000000"/>
                </a:solidFill>
              </a:rPr>
              <a:pPr/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22251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B6C45-6B9F-4D50-B7A1-52EADC301952}" type="slidenum">
              <a:rPr lang="vi-VN">
                <a:solidFill>
                  <a:srgbClr val="000000"/>
                </a:solidFill>
              </a:rPr>
              <a:pPr/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148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DA24-1DC6-4815-B632-CFA81382290E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65B78-2740-4F83-BE02-1D49B2BDD2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90313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5419A7-C4F7-4F2F-816C-0022B3520951}" type="slidenum">
              <a:rPr lang="vi-VN">
                <a:solidFill>
                  <a:srgbClr val="000000"/>
                </a:solidFill>
              </a:rPr>
              <a:pPr/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3148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83EE01-15F9-4CB5-9560-6BE006443F74}" type="slidenum">
              <a:rPr lang="vi-VN">
                <a:solidFill>
                  <a:srgbClr val="000000"/>
                </a:solidFill>
              </a:rPr>
              <a:pPr/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10866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163579-6CC6-4877-A975-EC26F3E1F398}" type="slidenum">
              <a:rPr lang="vi-VN">
                <a:solidFill>
                  <a:srgbClr val="000000"/>
                </a:solidFill>
              </a:rPr>
              <a:pPr/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13876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328EC7-036E-4DA1-A4A3-50F63DA54DA2}" type="slidenum">
              <a:rPr lang="vi-VN">
                <a:solidFill>
                  <a:srgbClr val="000000"/>
                </a:solidFill>
              </a:rPr>
              <a:pPr/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59080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6E5AF-BF92-40D4-8DFB-ECCE97AD9536}" type="slidenum">
              <a:rPr lang="vi-VN">
                <a:solidFill>
                  <a:srgbClr val="000000"/>
                </a:solidFill>
              </a:rPr>
              <a:pPr/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16190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32781CB-6DCA-4EBD-99CD-CE7CE386BF28}" type="slidenum">
              <a:rPr lang="vi-VN">
                <a:solidFill>
                  <a:srgbClr val="000000"/>
                </a:solidFill>
              </a:rPr>
              <a:pPr/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8934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2F29F-CB9A-4479-BE45-61E716D934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5331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F2531-4E73-49C6-89EE-C7A5DE90B7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77116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E4AF9-0982-4AAE-824C-295EF4C416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6439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F1C56-A49A-4002-9111-8D3B109876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7337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DA24-1DC6-4815-B632-CFA81382290E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65B78-2740-4F83-BE02-1D49B2BDD2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53326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4CF28-E41E-4424-B652-D0DFFA3AB8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5401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360A0-6CA5-417A-AC5E-6ECF239B86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23152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1B846-2961-4DBB-9615-0773F47721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30413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EA5B1-D38C-46FB-A48E-CB103DCFE8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24630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D1EAA-5976-4E5F-98CD-616A820F77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74651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4A797-3327-4C3D-BE1E-4866414EB9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16128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D607B-74CF-4DE8-B7C3-B7169D2C71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63390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2F29F-CB9A-4479-BE45-61E716D934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19930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F2531-4E73-49C6-89EE-C7A5DE90B7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64918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E4AF9-0982-4AAE-824C-295EF4C416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9406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DA24-1DC6-4815-B632-CFA81382290E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65B78-2740-4F83-BE02-1D49B2BDD2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25021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F1C56-A49A-4002-9111-8D3B109876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51531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4CF28-E41E-4424-B652-D0DFFA3AB8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36941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360A0-6CA5-417A-AC5E-6ECF239B86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37749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1B846-2961-4DBB-9615-0773F47721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68415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EA5B1-D38C-46FB-A48E-CB103DCFE8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28993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D1EAA-5976-4E5F-98CD-616A820F77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65314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4A797-3327-4C3D-BE1E-4866414EB9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00025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D607B-74CF-4DE8-B7C3-B7169D2C71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6611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DA24-1DC6-4815-B632-CFA81382290E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65B78-2740-4F83-BE02-1D49B2BDD2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7286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DA24-1DC6-4815-B632-CFA81382290E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65B78-2740-4F83-BE02-1D49B2BDD2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5016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DA24-1DC6-4815-B632-CFA81382290E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65B78-2740-4F83-BE02-1D49B2BDD2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0932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DA24-1DC6-4815-B632-CFA81382290E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65B78-2740-4F83-BE02-1D49B2BDD2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6822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EDA24-1DC6-4815-B632-CFA81382290E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65B78-2740-4F83-BE02-1D49B2BDD2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263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Click to edit Master text styles</a:t>
            </a:r>
          </a:p>
          <a:p>
            <a:pPr lvl="1"/>
            <a:r>
              <a:rPr lang="vi-VN" smtClean="0"/>
              <a:t>Second level</a:t>
            </a:r>
          </a:p>
          <a:p>
            <a:pPr lvl="2"/>
            <a:r>
              <a:rPr lang="vi-VN" smtClean="0"/>
              <a:t>Third level</a:t>
            </a:r>
          </a:p>
          <a:p>
            <a:pPr lvl="3"/>
            <a:r>
              <a:rPr lang="vi-VN" smtClean="0"/>
              <a:t>Fourth level</a:t>
            </a:r>
          </a:p>
          <a:p>
            <a:pPr lvl="4"/>
            <a:r>
              <a:rPr 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ECE053-7915-4598-96AB-E2A701AB82FE}" type="slidenum">
              <a:rPr lang="vi-V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3328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Click to edit Master text styles</a:t>
            </a:r>
          </a:p>
          <a:p>
            <a:pPr lvl="1"/>
            <a:r>
              <a:rPr lang="vi-VN" smtClean="0"/>
              <a:t>Second level</a:t>
            </a:r>
          </a:p>
          <a:p>
            <a:pPr lvl="2"/>
            <a:r>
              <a:rPr lang="vi-VN" smtClean="0"/>
              <a:t>Third level</a:t>
            </a:r>
          </a:p>
          <a:p>
            <a:pPr lvl="3"/>
            <a:r>
              <a:rPr lang="vi-VN" smtClean="0"/>
              <a:t>Fourth level</a:t>
            </a:r>
          </a:p>
          <a:p>
            <a:pPr lvl="4"/>
            <a:r>
              <a:rPr 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ECE053-7915-4598-96AB-E2A701AB82FE}" type="slidenum">
              <a:rPr lang="vi-V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2395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8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8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8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CE3BF0-DD3B-4FA8-B55F-59D7D26DAF0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599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8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8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8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CE3BF0-DD3B-4FA8-B55F-59D7D26DAF0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4916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f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022333">
            <a:off x="1076325" y="3800475"/>
            <a:ext cx="17145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Picture1aaa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3048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Picture1aaa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629400" y="4800600"/>
            <a:ext cx="2514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438400" y="6096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vi-VN" b="1" smtClean="0">
              <a:solidFill>
                <a:srgbClr val="000000"/>
              </a:solidFill>
            </a:endParaRPr>
          </a:p>
        </p:txBody>
      </p:sp>
      <p:sp>
        <p:nvSpPr>
          <p:cNvPr id="278534" name="Text Box 6"/>
          <p:cNvSpPr txBox="1">
            <a:spLocks noChangeArrowheads="1"/>
          </p:cNvSpPr>
          <p:nvPr/>
        </p:nvSpPr>
        <p:spPr bwMode="auto">
          <a:xfrm>
            <a:off x="609600" y="3200400"/>
            <a:ext cx="7620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Class: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5</a:t>
            </a:r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78535" name="WordArt 7"/>
          <p:cNvSpPr>
            <a:spLocks noChangeArrowheads="1" noChangeShapeType="1" noTextEdit="1"/>
          </p:cNvSpPr>
          <p:nvPr/>
        </p:nvSpPr>
        <p:spPr bwMode="auto">
          <a:xfrm>
            <a:off x="685800" y="381000"/>
            <a:ext cx="7924800" cy="6096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WELCOME TO OUR CLASS</a:t>
            </a:r>
          </a:p>
        </p:txBody>
      </p:sp>
      <p:pic>
        <p:nvPicPr>
          <p:cNvPr id="2056" name="Picture 8" descr="bay na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143000"/>
            <a:ext cx="1752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514600" y="4953000"/>
            <a:ext cx="601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Teacher: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endParaRPr lang="en-US" b="1" i="1" dirty="0" smtClean="0">
              <a:solidFill>
                <a:srgbClr val="000000"/>
              </a:solidFill>
            </a:endParaRPr>
          </a:p>
        </p:txBody>
      </p:sp>
      <p:sp>
        <p:nvSpPr>
          <p:cNvPr id="278538" name="Text Box 10"/>
          <p:cNvSpPr txBox="1">
            <a:spLocks noChangeArrowheads="1"/>
          </p:cNvSpPr>
          <p:nvPr/>
        </p:nvSpPr>
        <p:spPr bwMode="auto">
          <a:xfrm>
            <a:off x="2590800" y="5562600"/>
            <a:ext cx="5638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32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 A </a:t>
            </a:r>
            <a:r>
              <a:rPr lang="en-US" sz="32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primary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school</a:t>
            </a:r>
          </a:p>
        </p:txBody>
      </p:sp>
      <p:pic>
        <p:nvPicPr>
          <p:cNvPr id="2059" name="Picture 11" descr="Ani_hum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5250" y="3962400"/>
            <a:ext cx="14287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24776324"/>
      </p:ext>
    </p:extLst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2785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278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78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785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4" grpId="0"/>
      <p:bldP spid="278535" grpId="0" animBg="1"/>
      <p:bldP spid="27853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215405"/>
            <a:ext cx="10159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1916832"/>
            <a:ext cx="38884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1. Listen and repeat </a:t>
            </a:r>
          </a:p>
          <a:p>
            <a:r>
              <a:rPr lang="en-US" sz="2800" i="1" dirty="0" smtClean="0">
                <a:solidFill>
                  <a:srgbClr val="000000"/>
                </a:solidFill>
              </a:rPr>
              <a:t>Stormy/</a:t>
            </a:r>
            <a:r>
              <a:rPr lang="en-US" sz="2800" i="1" dirty="0" err="1" smtClean="0">
                <a:solidFill>
                  <a:srgbClr val="000000"/>
                </a:solidFill>
              </a:rPr>
              <a:t>sto:mi</a:t>
            </a:r>
            <a:r>
              <a:rPr lang="en-US" sz="2800" i="1" dirty="0" smtClean="0">
                <a:solidFill>
                  <a:srgbClr val="000000"/>
                </a:solidFill>
              </a:rPr>
              <a:t>/ </a:t>
            </a:r>
          </a:p>
          <a:p>
            <a:r>
              <a:rPr lang="en-US" sz="2800" i="1" dirty="0" smtClean="0">
                <a:solidFill>
                  <a:srgbClr val="000000"/>
                </a:solidFill>
              </a:rPr>
              <a:t>Cold/</a:t>
            </a:r>
            <a:r>
              <a:rPr lang="en-US" sz="2800" i="1" dirty="0" err="1" smtClean="0">
                <a:solidFill>
                  <a:srgbClr val="000000"/>
                </a:solidFill>
              </a:rPr>
              <a:t>kould</a:t>
            </a:r>
            <a:r>
              <a:rPr lang="en-US" sz="2800" dirty="0" smtClean="0">
                <a:solidFill>
                  <a:srgbClr val="000000"/>
                </a:solidFill>
              </a:rPr>
              <a:t>/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3356992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2. Listen and 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read together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4347101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3</a:t>
            </a:r>
            <a:r>
              <a:rPr lang="en-US" sz="2800" dirty="0" smtClean="0">
                <a:solidFill>
                  <a:srgbClr val="000000"/>
                </a:solidFill>
              </a:rPr>
              <a:t>. Listen and 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number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439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8599" y="-62252"/>
            <a:ext cx="3864496" cy="351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0" y="0"/>
            <a:ext cx="3198540" cy="3293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780927"/>
            <a:ext cx="3816425" cy="3948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4421" y="2687570"/>
            <a:ext cx="3107819" cy="3977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7664" y="3049796"/>
            <a:ext cx="780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15680" y="2924944"/>
            <a:ext cx="780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5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03648" y="5733256"/>
            <a:ext cx="780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04048" y="5733256"/>
            <a:ext cx="780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3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1" y="188639"/>
            <a:ext cx="2592288" cy="6476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896000" y="5661248"/>
            <a:ext cx="780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228600" y="0"/>
            <a:ext cx="4724400" cy="584775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4.Listen and number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657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609600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1. Listen and repeat </a:t>
            </a:r>
          </a:p>
          <a:p>
            <a:r>
              <a:rPr lang="en-US" sz="2800" i="1" dirty="0" smtClean="0">
                <a:solidFill>
                  <a:srgbClr val="000000"/>
                </a:solidFill>
              </a:rPr>
              <a:t>Stormy/</a:t>
            </a:r>
            <a:r>
              <a:rPr lang="en-US" sz="2800" i="1" dirty="0" err="1" smtClean="0">
                <a:solidFill>
                  <a:srgbClr val="000000"/>
                </a:solidFill>
              </a:rPr>
              <a:t>sto:mi</a:t>
            </a:r>
            <a:r>
              <a:rPr lang="en-US" sz="2800" i="1" dirty="0" smtClean="0">
                <a:solidFill>
                  <a:srgbClr val="000000"/>
                </a:solidFill>
              </a:rPr>
              <a:t>/                   Cold/</a:t>
            </a:r>
            <a:r>
              <a:rPr lang="en-US" sz="2800" i="1" dirty="0" err="1" smtClean="0">
                <a:solidFill>
                  <a:srgbClr val="000000"/>
                </a:solidFill>
              </a:rPr>
              <a:t>kould</a:t>
            </a:r>
            <a:r>
              <a:rPr lang="en-US" sz="2800" i="1" dirty="0" smtClean="0">
                <a:solidFill>
                  <a:srgbClr val="000000"/>
                </a:solidFill>
              </a:rPr>
              <a:t>/</a:t>
            </a:r>
            <a:endParaRPr lang="en-US" sz="2800" i="1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828800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2. Listen and read together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590800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3</a:t>
            </a:r>
            <a:r>
              <a:rPr lang="en-US" sz="2800" dirty="0" smtClean="0">
                <a:solidFill>
                  <a:srgbClr val="000000"/>
                </a:solidFill>
              </a:rPr>
              <a:t>. Listen and number</a:t>
            </a:r>
          </a:p>
          <a:p>
            <a:r>
              <a:rPr lang="en-US" sz="2800" i="1" dirty="0" smtClean="0">
                <a:solidFill>
                  <a:srgbClr val="000000"/>
                </a:solidFill>
              </a:rPr>
              <a:t>Keys: a.2    b.5        c.1          d.3         e.4</a:t>
            </a:r>
            <a:endParaRPr lang="en-US" sz="2800" i="1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3657600"/>
            <a:ext cx="88924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4. Homework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-   </a:t>
            </a:r>
            <a:r>
              <a:rPr lang="en-US" sz="2800" dirty="0" err="1" smtClean="0">
                <a:solidFill>
                  <a:srgbClr val="000000"/>
                </a:solidFill>
              </a:rPr>
              <a:t>Practise</a:t>
            </a:r>
            <a:r>
              <a:rPr lang="en-US" sz="2800" dirty="0" smtClean="0">
                <a:solidFill>
                  <a:srgbClr val="000000"/>
                </a:solidFill>
              </a:rPr>
              <a:t> the dialogue at home.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rgbClr val="000000"/>
                </a:solidFill>
              </a:rPr>
              <a:t>Write 4 sentences about the weather tomorrow.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solidFill>
                  <a:srgbClr val="000000"/>
                </a:solidFill>
              </a:rPr>
              <a:t>Prepare Unit 16. </a:t>
            </a:r>
            <a:r>
              <a:rPr lang="en-US" sz="2800" dirty="0">
                <a:solidFill>
                  <a:srgbClr val="000000"/>
                </a:solidFill>
              </a:rPr>
              <a:t>L</a:t>
            </a:r>
            <a:r>
              <a:rPr lang="en-US" sz="2800" dirty="0" smtClean="0">
                <a:solidFill>
                  <a:srgbClr val="000000"/>
                </a:solidFill>
              </a:rPr>
              <a:t>esson 3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590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WordArt 2"/>
          <p:cNvSpPr>
            <a:spLocks noChangeArrowheads="1" noChangeShapeType="1" noTextEdit="1"/>
          </p:cNvSpPr>
          <p:nvPr/>
        </p:nvSpPr>
        <p:spPr bwMode="auto">
          <a:xfrm>
            <a:off x="1524000" y="914400"/>
            <a:ext cx="6276975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kern="1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E2E71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BlackH"/>
              </a:rPr>
              <a:t>good bye!</a:t>
            </a:r>
          </a:p>
        </p:txBody>
      </p:sp>
      <p:pic>
        <p:nvPicPr>
          <p:cNvPr id="11267" name="Picture 3" descr="3d butterfl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971800"/>
            <a:ext cx="8001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5" descr="3d butterfl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267200"/>
            <a:ext cx="8001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" descr="3d butterfl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505200"/>
            <a:ext cx="80010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8" descr="RDJ4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152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9" descr="RDJ4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105400"/>
            <a:ext cx="1066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0" descr="RDJ4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6248400"/>
            <a:ext cx="106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4317386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8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8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8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88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0" grpId="0" animBg="1"/>
      <p:bldP spid="28877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1" y="0"/>
            <a:ext cx="909703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59632" y="5589240"/>
            <a:ext cx="7200800" cy="11521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.VnArial" pitchFamily="34" charset="0"/>
              </a:rPr>
              <a:t>What will the weather be like </a:t>
            </a:r>
            <a:r>
              <a:rPr lang="en-US" sz="2800" dirty="0" err="1" smtClean="0">
                <a:latin typeface=".VnArial" pitchFamily="34" charset="0"/>
              </a:rPr>
              <a:t>tomorrrow</a:t>
            </a:r>
            <a:r>
              <a:rPr lang="en-US" sz="2800" dirty="0" smtClean="0">
                <a:latin typeface=".VnArial" pitchFamily="34" charset="0"/>
              </a:rPr>
              <a:t> ?</a:t>
            </a:r>
          </a:p>
          <a:p>
            <a:pPr algn="ctr"/>
            <a:r>
              <a:rPr lang="en-US" sz="2800" dirty="0" smtClean="0">
                <a:latin typeface=".VnArial" pitchFamily="34" charset="0"/>
              </a:rPr>
              <a:t>It will be _______________</a:t>
            </a:r>
            <a:endParaRPr lang="en-US" sz="2800" dirty="0">
              <a:latin typeface=".Vn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55976" y="6165304"/>
            <a:ext cx="23042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rgbClr val="FF0000"/>
                </a:solidFill>
                <a:latin typeface=".VnArial" pitchFamily="34" charset="0"/>
              </a:rPr>
              <a:t>sunny</a:t>
            </a:r>
            <a:endParaRPr lang="en-US" sz="2800" i="1" dirty="0">
              <a:solidFill>
                <a:srgbClr val="FF0000"/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367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683568"/>
            <a:ext cx="9144000" cy="8541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445223"/>
            <a:ext cx="8748464" cy="9458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8850" y="5293444"/>
            <a:ext cx="7224713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67944" y="5867829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  <a:latin typeface=".VnArial" pitchFamily="34" charset="0"/>
              </a:rPr>
              <a:t>r</a:t>
            </a:r>
            <a:r>
              <a:rPr lang="en-US" sz="2800" i="1" dirty="0" smtClean="0">
                <a:solidFill>
                  <a:srgbClr val="FF0000"/>
                </a:solidFill>
                <a:latin typeface=".VnArial" pitchFamily="34" charset="0"/>
              </a:rPr>
              <a:t>ainy and windy  </a:t>
            </a:r>
            <a:endParaRPr lang="en-US" sz="2800" i="1" dirty="0">
              <a:solidFill>
                <a:srgbClr val="FF0000"/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751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649" y="-1107504"/>
            <a:ext cx="9143999" cy="975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8850" y="468908"/>
            <a:ext cx="7224713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95936" y="1052736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  <a:latin typeface=".VnArial" pitchFamily="34" charset="0"/>
              </a:rPr>
              <a:t>cold and windy </a:t>
            </a:r>
            <a:endParaRPr lang="en-US" sz="2800" i="1" dirty="0">
              <a:solidFill>
                <a:srgbClr val="FF0000"/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495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10" y="-531440"/>
            <a:ext cx="9131990" cy="7493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850" y="-142747"/>
            <a:ext cx="8748713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850" y="5457289"/>
            <a:ext cx="8748713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8850" y="5293444"/>
            <a:ext cx="7224713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83968" y="5890100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  <a:latin typeface=".VnArial" pitchFamily="34" charset="0"/>
              </a:rPr>
              <a:t>stormy</a:t>
            </a:r>
            <a:endParaRPr lang="en-US" sz="2800" i="1" dirty="0">
              <a:solidFill>
                <a:srgbClr val="FF0000"/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238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5bdj84709gwne3jb4tg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white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971550" y="1773238"/>
            <a:ext cx="46799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200" dirty="0">
                <a:solidFill>
                  <a:srgbClr val="000000"/>
                </a:solidFill>
              </a:rPr>
              <a:t>1. Listen and repeat</a:t>
            </a:r>
          </a:p>
        </p:txBody>
      </p:sp>
      <p:sp>
        <p:nvSpPr>
          <p:cNvPr id="2090" name="Rectangle 42"/>
          <p:cNvSpPr>
            <a:spLocks noChangeArrowheads="1"/>
          </p:cNvSpPr>
          <p:nvPr/>
        </p:nvSpPr>
        <p:spPr bwMode="auto">
          <a:xfrm>
            <a:off x="1619250" y="2801938"/>
            <a:ext cx="26244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St</a:t>
            </a:r>
            <a:r>
              <a:rPr lang="en-US" sz="2800" b="1" dirty="0" smtClean="0">
                <a:solidFill>
                  <a:srgbClr val="FF00FF"/>
                </a:solidFill>
              </a:rPr>
              <a:t>or</a:t>
            </a:r>
            <a:r>
              <a:rPr lang="en-US" sz="2800" dirty="0" smtClean="0">
                <a:solidFill>
                  <a:srgbClr val="000000"/>
                </a:solidFill>
              </a:rPr>
              <a:t>m</a:t>
            </a:r>
            <a:r>
              <a:rPr lang="vi-VN" sz="2800" b="1" dirty="0" smtClean="0">
                <a:solidFill>
                  <a:srgbClr val="000000"/>
                </a:solidFill>
              </a:rPr>
              <a:t>/</a:t>
            </a:r>
            <a:r>
              <a:rPr lang="en-US" sz="2800" b="1" dirty="0" smtClean="0">
                <a:solidFill>
                  <a:srgbClr val="000000"/>
                </a:solidFill>
              </a:rPr>
              <a:t>‘</a:t>
            </a:r>
            <a:r>
              <a:rPr lang="en-US" sz="2800" b="1" dirty="0" err="1" smtClean="0">
                <a:solidFill>
                  <a:srgbClr val="000000"/>
                </a:solidFill>
              </a:rPr>
              <a:t>st</a:t>
            </a:r>
            <a:r>
              <a:rPr lang="vi-VN" sz="2800" b="1" dirty="0" smtClean="0">
                <a:solidFill>
                  <a:srgbClr val="FF33CC"/>
                </a:solidFill>
              </a:rPr>
              <a:t>ɔ</a:t>
            </a:r>
            <a:r>
              <a:rPr lang="vi-VN" sz="2800" b="1" dirty="0" smtClean="0">
                <a:solidFill>
                  <a:srgbClr val="000000"/>
                </a:solidFill>
              </a:rPr>
              <a:t>:</a:t>
            </a:r>
            <a:r>
              <a:rPr lang="en-US" sz="2800" b="1" dirty="0" smtClean="0">
                <a:solidFill>
                  <a:srgbClr val="000000"/>
                </a:solidFill>
              </a:rPr>
              <a:t>mi</a:t>
            </a:r>
            <a:r>
              <a:rPr lang="vi-VN" sz="2800" b="1" dirty="0" smtClean="0">
                <a:solidFill>
                  <a:srgbClr val="000000"/>
                </a:solidFill>
              </a:rPr>
              <a:t>/</a:t>
            </a:r>
            <a:endParaRPr lang="vi-VN" sz="2800" b="1" dirty="0">
              <a:solidFill>
                <a:srgbClr val="000000"/>
              </a:solidFill>
            </a:endParaRPr>
          </a:p>
        </p:txBody>
      </p:sp>
      <p:sp>
        <p:nvSpPr>
          <p:cNvPr id="2091" name="Rectangle 43"/>
          <p:cNvSpPr>
            <a:spLocks noChangeArrowheads="1"/>
          </p:cNvSpPr>
          <p:nvPr/>
        </p:nvSpPr>
        <p:spPr bwMode="auto">
          <a:xfrm>
            <a:off x="5219700" y="2800350"/>
            <a:ext cx="24192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C</a:t>
            </a:r>
            <a:r>
              <a:rPr lang="en-US" sz="2800" b="1" dirty="0" smtClean="0">
                <a:solidFill>
                  <a:srgbClr val="FF00FF"/>
                </a:solidFill>
              </a:rPr>
              <a:t>ol</a:t>
            </a:r>
            <a:r>
              <a:rPr lang="en-US" sz="2800" dirty="0" smtClean="0">
                <a:solidFill>
                  <a:srgbClr val="000000"/>
                </a:solidFill>
              </a:rPr>
              <a:t>d</a:t>
            </a:r>
            <a:r>
              <a:rPr lang="vi-VN" sz="2800" dirty="0" smtClean="0">
                <a:solidFill>
                  <a:srgbClr val="000000"/>
                </a:solidFill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</a:rPr>
              <a:t>/‘</a:t>
            </a:r>
            <a:r>
              <a:rPr lang="en-US" sz="2800" b="1" dirty="0" err="1" smtClean="0">
                <a:solidFill>
                  <a:srgbClr val="000000"/>
                </a:solidFill>
              </a:rPr>
              <a:t>k</a:t>
            </a:r>
            <a:r>
              <a:rPr lang="en-US" sz="2800" b="1" dirty="0" err="1" smtClean="0">
                <a:solidFill>
                  <a:srgbClr val="FF00FF"/>
                </a:solidFill>
              </a:rPr>
              <a:t>oul</a:t>
            </a:r>
            <a:r>
              <a:rPr lang="en-US" sz="2800" b="1" dirty="0" err="1" smtClean="0">
                <a:solidFill>
                  <a:srgbClr val="000000"/>
                </a:solidFill>
              </a:rPr>
              <a:t>d</a:t>
            </a:r>
            <a:r>
              <a:rPr lang="en-US" sz="2800" b="1" dirty="0" smtClean="0">
                <a:solidFill>
                  <a:srgbClr val="000000"/>
                </a:solidFill>
              </a:rPr>
              <a:t>/</a:t>
            </a:r>
            <a:r>
              <a:rPr lang="vi-VN" sz="2800" b="1" dirty="0">
                <a:solidFill>
                  <a:srgbClr val="00000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212861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4139952" y="1393612"/>
            <a:ext cx="7649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told</a:t>
            </a:r>
            <a:endParaRPr lang="vi-VN" sz="2800" dirty="0">
              <a:solidFill>
                <a:srgbClr val="000000"/>
              </a:solidFill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7880537" y="1412776"/>
            <a:ext cx="10839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storm</a:t>
            </a:r>
            <a:endParaRPr lang="vi-VN" sz="2800" dirty="0">
              <a:solidFill>
                <a:srgbClr val="000000"/>
              </a:solidFill>
            </a:endParaRP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6032202" y="1757760"/>
            <a:ext cx="1708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story</a:t>
            </a:r>
            <a:endParaRPr lang="vi-VN" sz="2800" b="1" dirty="0">
              <a:solidFill>
                <a:srgbClr val="000000"/>
              </a:solidFill>
            </a:endParaRP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7119415" y="1825660"/>
            <a:ext cx="7649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fold</a:t>
            </a:r>
            <a:endParaRPr lang="vi-VN" sz="2800" b="1" dirty="0">
              <a:solidFill>
                <a:srgbClr val="000000"/>
              </a:solidFill>
            </a:endParaRP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7975369" y="1825660"/>
            <a:ext cx="8451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sold</a:t>
            </a:r>
            <a:endParaRPr lang="vi-VN" sz="2800" b="1" dirty="0">
              <a:solidFill>
                <a:srgbClr val="000000"/>
              </a:solidFill>
            </a:endParaRP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4139952" y="1825660"/>
            <a:ext cx="14863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popcorn</a:t>
            </a:r>
            <a:endParaRPr lang="vi-VN" sz="2800" dirty="0">
              <a:solidFill>
                <a:srgbClr val="000000"/>
              </a:solidFill>
            </a:endParaRP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5796136" y="1393612"/>
            <a:ext cx="6655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old</a:t>
            </a:r>
            <a:endParaRPr lang="vi-VN" sz="2800" dirty="0">
              <a:solidFill>
                <a:srgbClr val="000000"/>
              </a:solidFill>
            </a:endParaRP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6901432" y="1393612"/>
            <a:ext cx="12709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worn</a:t>
            </a:r>
            <a:endParaRPr lang="vi-VN" sz="2800" dirty="0">
              <a:solidFill>
                <a:srgbClr val="000000"/>
              </a:solidFill>
            </a:endParaRPr>
          </a:p>
        </p:txBody>
      </p:sp>
      <p:graphicFrame>
        <p:nvGraphicFramePr>
          <p:cNvPr id="18465" name="Group 3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76450361"/>
              </p:ext>
            </p:extLst>
          </p:nvPr>
        </p:nvGraphicFramePr>
        <p:xfrm>
          <a:off x="3347863" y="2492177"/>
          <a:ext cx="5256585" cy="2953047"/>
        </p:xfrm>
        <a:graphic>
          <a:graphicData uri="http://schemas.openxmlformats.org/drawingml/2006/table">
            <a:tbl>
              <a:tblPr/>
              <a:tblGrid>
                <a:gridCol w="2880321"/>
                <a:gridCol w="2376264"/>
              </a:tblGrid>
              <a:tr h="720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or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kumimoji="0" lang="vi-VN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‘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</a:t>
                      </a:r>
                      <a:r>
                        <a:rPr kumimoji="0" lang="vi-VN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ɔ</a:t>
                      </a:r>
                      <a:r>
                        <a:rPr kumimoji="0" lang="vi-VN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mi</a:t>
                      </a:r>
                      <a:r>
                        <a:rPr kumimoji="0" lang="vi-VN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2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67" name="Rectangle 35"/>
          <p:cNvSpPr>
            <a:spLocks noChangeArrowheads="1"/>
          </p:cNvSpPr>
          <p:nvPr/>
        </p:nvSpPr>
        <p:spPr bwMode="auto">
          <a:xfrm>
            <a:off x="6257204" y="2545740"/>
            <a:ext cx="24192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C</a:t>
            </a:r>
            <a:r>
              <a:rPr lang="en-US" sz="2800" b="1" dirty="0">
                <a:solidFill>
                  <a:srgbClr val="FF00FF"/>
                </a:solidFill>
              </a:rPr>
              <a:t>ol</a:t>
            </a:r>
            <a:r>
              <a:rPr lang="en-US" sz="2800" dirty="0">
                <a:solidFill>
                  <a:srgbClr val="000000"/>
                </a:solidFill>
              </a:rPr>
              <a:t>d</a:t>
            </a:r>
            <a:r>
              <a:rPr lang="vi-VN" sz="2800" dirty="0">
                <a:solidFill>
                  <a:srgbClr val="000000"/>
                </a:solidFill>
              </a:rPr>
              <a:t> </a:t>
            </a:r>
            <a:r>
              <a:rPr lang="en-US" sz="2800" b="1" dirty="0">
                <a:solidFill>
                  <a:srgbClr val="000000"/>
                </a:solidFill>
              </a:rPr>
              <a:t>/‘</a:t>
            </a:r>
            <a:r>
              <a:rPr lang="en-US" sz="2800" b="1" dirty="0" err="1">
                <a:solidFill>
                  <a:srgbClr val="000000"/>
                </a:solidFill>
              </a:rPr>
              <a:t>k</a:t>
            </a:r>
            <a:r>
              <a:rPr lang="en-US" sz="2800" b="1" dirty="0" err="1">
                <a:solidFill>
                  <a:srgbClr val="FF00FF"/>
                </a:solidFill>
              </a:rPr>
              <a:t>oul</a:t>
            </a:r>
            <a:r>
              <a:rPr lang="en-US" sz="2800" b="1" dirty="0" err="1">
                <a:solidFill>
                  <a:srgbClr val="000000"/>
                </a:solidFill>
              </a:rPr>
              <a:t>d</a:t>
            </a:r>
            <a:r>
              <a:rPr lang="en-US" sz="2800" b="1" dirty="0">
                <a:solidFill>
                  <a:srgbClr val="000000"/>
                </a:solidFill>
              </a:rPr>
              <a:t>/</a:t>
            </a:r>
            <a:r>
              <a:rPr lang="vi-VN" sz="2800" b="1" dirty="0">
                <a:solidFill>
                  <a:srgbClr val="000000"/>
                </a:solidFill>
              </a:rPr>
              <a:t> </a:t>
            </a:r>
          </a:p>
        </p:txBody>
      </p:sp>
      <p:sp>
        <p:nvSpPr>
          <p:cNvPr id="18468" name="Rectangle 36"/>
          <p:cNvSpPr>
            <a:spLocks noChangeArrowheads="1"/>
          </p:cNvSpPr>
          <p:nvPr/>
        </p:nvSpPr>
        <p:spPr bwMode="auto">
          <a:xfrm>
            <a:off x="6975399" y="3121804"/>
            <a:ext cx="7649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told</a:t>
            </a:r>
            <a:endParaRPr lang="vi-VN" sz="2800" b="1" dirty="0">
              <a:solidFill>
                <a:srgbClr val="000000"/>
              </a:solidFill>
            </a:endParaRPr>
          </a:p>
        </p:txBody>
      </p:sp>
      <p:sp>
        <p:nvSpPr>
          <p:cNvPr id="18469" name="Rectangle 37"/>
          <p:cNvSpPr>
            <a:spLocks noChangeArrowheads="1"/>
          </p:cNvSpPr>
          <p:nvPr/>
        </p:nvSpPr>
        <p:spPr bwMode="auto">
          <a:xfrm>
            <a:off x="3966642" y="3121804"/>
            <a:ext cx="15414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popcorn</a:t>
            </a:r>
            <a:endParaRPr lang="vi-VN" sz="2800" b="1" dirty="0">
              <a:solidFill>
                <a:srgbClr val="000000"/>
              </a:solidFill>
            </a:endParaRPr>
          </a:p>
        </p:txBody>
      </p:sp>
      <p:sp>
        <p:nvSpPr>
          <p:cNvPr id="18470" name="Rectangle 38"/>
          <p:cNvSpPr>
            <a:spLocks noChangeArrowheads="1"/>
          </p:cNvSpPr>
          <p:nvPr/>
        </p:nvSpPr>
        <p:spPr bwMode="auto">
          <a:xfrm>
            <a:off x="6930769" y="3481844"/>
            <a:ext cx="6655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old</a:t>
            </a:r>
            <a:endParaRPr lang="vi-VN" sz="2800" dirty="0">
              <a:solidFill>
                <a:srgbClr val="000000"/>
              </a:solidFill>
            </a:endParaRPr>
          </a:p>
        </p:txBody>
      </p:sp>
      <p:sp>
        <p:nvSpPr>
          <p:cNvPr id="18473" name="Rectangle 41"/>
          <p:cNvSpPr>
            <a:spLocks noChangeArrowheads="1"/>
          </p:cNvSpPr>
          <p:nvPr/>
        </p:nvSpPr>
        <p:spPr bwMode="auto">
          <a:xfrm>
            <a:off x="3992105" y="3985900"/>
            <a:ext cx="10839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storm</a:t>
            </a:r>
            <a:endParaRPr lang="vi-VN" sz="2800" b="1" dirty="0">
              <a:solidFill>
                <a:srgbClr val="000000"/>
              </a:solidFill>
            </a:endParaRPr>
          </a:p>
        </p:txBody>
      </p:sp>
      <p:sp>
        <p:nvSpPr>
          <p:cNvPr id="18474" name="Rectangle 42"/>
          <p:cNvSpPr>
            <a:spLocks noChangeArrowheads="1"/>
          </p:cNvSpPr>
          <p:nvPr/>
        </p:nvSpPr>
        <p:spPr bwMode="auto">
          <a:xfrm>
            <a:off x="4067944" y="4422055"/>
            <a:ext cx="1708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story</a:t>
            </a:r>
            <a:endParaRPr lang="vi-VN" sz="2800" b="1" dirty="0">
              <a:solidFill>
                <a:srgbClr val="000000"/>
              </a:solidFill>
            </a:endParaRPr>
          </a:p>
        </p:txBody>
      </p:sp>
      <p:sp>
        <p:nvSpPr>
          <p:cNvPr id="18475" name="Rectangle 43"/>
          <p:cNvSpPr>
            <a:spLocks noChangeArrowheads="1"/>
          </p:cNvSpPr>
          <p:nvPr/>
        </p:nvSpPr>
        <p:spPr bwMode="auto">
          <a:xfrm>
            <a:off x="6948264" y="3985900"/>
            <a:ext cx="7649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fold</a:t>
            </a:r>
            <a:endParaRPr lang="vi-VN" sz="2800" b="1" dirty="0">
              <a:solidFill>
                <a:srgbClr val="000000"/>
              </a:solidFill>
            </a:endParaRPr>
          </a:p>
        </p:txBody>
      </p:sp>
      <p:sp>
        <p:nvSpPr>
          <p:cNvPr id="18476" name="Rectangle 44"/>
          <p:cNvSpPr>
            <a:spLocks noChangeArrowheads="1"/>
          </p:cNvSpPr>
          <p:nvPr/>
        </p:nvSpPr>
        <p:spPr bwMode="auto">
          <a:xfrm>
            <a:off x="6867871" y="4417948"/>
            <a:ext cx="9444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sold</a:t>
            </a:r>
            <a:r>
              <a:rPr lang="vi-VN" sz="2800" dirty="0" smtClean="0">
                <a:solidFill>
                  <a:srgbClr val="000000"/>
                </a:solidFill>
              </a:rPr>
              <a:t> </a:t>
            </a:r>
            <a:endParaRPr lang="vi-VN" sz="2800" b="1" dirty="0">
              <a:solidFill>
                <a:srgbClr val="000000"/>
              </a:solidFill>
            </a:endParaRPr>
          </a:p>
        </p:txBody>
      </p:sp>
      <p:sp>
        <p:nvSpPr>
          <p:cNvPr id="18477" name="Rectangle 45"/>
          <p:cNvSpPr>
            <a:spLocks noChangeArrowheads="1"/>
          </p:cNvSpPr>
          <p:nvPr/>
        </p:nvSpPr>
        <p:spPr bwMode="auto">
          <a:xfrm>
            <a:off x="4016425" y="3553852"/>
            <a:ext cx="15636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worn</a:t>
            </a:r>
            <a:endParaRPr lang="vi-VN" sz="2800" dirty="0">
              <a:solidFill>
                <a:srgbClr val="00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987824" y="1393612"/>
            <a:ext cx="0" cy="5347756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5497" y="1556792"/>
            <a:ext cx="29523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1. Listen and repeat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528" y="2636912"/>
            <a:ext cx="23599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St</a:t>
            </a:r>
            <a:r>
              <a:rPr lang="en-US" sz="2800" dirty="0">
                <a:solidFill>
                  <a:srgbClr val="FF00FF"/>
                </a:solidFill>
              </a:rPr>
              <a:t>or</a:t>
            </a:r>
            <a:r>
              <a:rPr lang="en-US" sz="2800" dirty="0"/>
              <a:t>m/‘</a:t>
            </a:r>
            <a:r>
              <a:rPr lang="en-US" sz="2800" dirty="0" err="1"/>
              <a:t>st</a:t>
            </a:r>
            <a:r>
              <a:rPr lang="en-US" sz="2800" dirty="0" err="1">
                <a:solidFill>
                  <a:srgbClr val="FF00FF"/>
                </a:solidFill>
              </a:rPr>
              <a:t>ɔ:</a:t>
            </a:r>
            <a:r>
              <a:rPr lang="en-US" sz="2800" dirty="0" err="1"/>
              <a:t>mi</a:t>
            </a:r>
            <a:r>
              <a:rPr lang="en-US" sz="2800" dirty="0"/>
              <a:t>/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96952"/>
            <a:ext cx="254158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0473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8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8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18441" grpId="0"/>
      <p:bldP spid="18442" grpId="0"/>
      <p:bldP spid="18443" grpId="0"/>
      <p:bldP spid="18444" grpId="0"/>
      <p:bldP spid="18445" grpId="0"/>
      <p:bldP spid="18446" grpId="0"/>
      <p:bldP spid="18447" grpId="0"/>
      <p:bldP spid="18468" grpId="0"/>
      <p:bldP spid="18469" grpId="0"/>
      <p:bldP spid="18470" grpId="0"/>
      <p:bldP spid="18473" grpId="0"/>
      <p:bldP spid="18474" grpId="0"/>
      <p:bldP spid="18475" grpId="0"/>
      <p:bldP spid="18476" grpId="0"/>
      <p:bldP spid="1847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916832"/>
            <a:ext cx="52565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 Listen and repeat </a:t>
            </a:r>
          </a:p>
          <a:p>
            <a:r>
              <a:rPr lang="en-US" sz="2800" dirty="0" smtClean="0"/>
              <a:t>Stormy/</a:t>
            </a:r>
            <a:r>
              <a:rPr lang="en-US" sz="2800" dirty="0" err="1" smtClean="0"/>
              <a:t>sto:mi</a:t>
            </a:r>
            <a:r>
              <a:rPr lang="en-US" sz="2800" dirty="0" smtClean="0"/>
              <a:t>/ </a:t>
            </a:r>
          </a:p>
          <a:p>
            <a:r>
              <a:rPr lang="en-US" sz="2800" dirty="0" smtClean="0"/>
              <a:t>Cold/</a:t>
            </a:r>
            <a:r>
              <a:rPr lang="en-US" sz="2800" dirty="0" err="1" smtClean="0"/>
              <a:t>kould</a:t>
            </a:r>
            <a:r>
              <a:rPr lang="en-US" sz="2800" dirty="0" smtClean="0"/>
              <a:t>/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5661248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2. Listen and read together</a:t>
            </a:r>
            <a:endParaRPr lang="en-US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99057499"/>
              </p:ext>
            </p:extLst>
          </p:nvPr>
        </p:nvGraphicFramePr>
        <p:xfrm>
          <a:off x="1043608" y="3645024"/>
          <a:ext cx="4355148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4093"/>
                <a:gridCol w="2091055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or</a:t>
                      </a: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kumimoji="0" lang="vi-VN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‘</a:t>
                      </a:r>
                      <a:r>
                        <a:rPr kumimoji="0" lang="en-US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</a:t>
                      </a:r>
                      <a:r>
                        <a:rPr kumimoji="0" lang="vi-VN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ɔ</a:t>
                      </a:r>
                      <a:r>
                        <a:rPr kumimoji="0" lang="vi-VN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mi</a:t>
                      </a:r>
                      <a:r>
                        <a:rPr kumimoji="0" lang="vi-VN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C</a:t>
                      </a:r>
                      <a:r>
                        <a:rPr lang="en-US" sz="2400" b="1" dirty="0" smtClean="0">
                          <a:solidFill>
                            <a:srgbClr val="FF00FF"/>
                          </a:solidFill>
                        </a:rPr>
                        <a:t>ol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d</a:t>
                      </a:r>
                      <a:r>
                        <a:rPr lang="vi-VN" sz="240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</a:rPr>
                        <a:t>/‘</a:t>
                      </a:r>
                      <a:r>
                        <a:rPr lang="en-US" sz="2400" b="1" dirty="0" err="1" smtClean="0">
                          <a:solidFill>
                            <a:srgbClr val="000000"/>
                          </a:solidFill>
                        </a:rPr>
                        <a:t>k</a:t>
                      </a:r>
                      <a:r>
                        <a:rPr lang="en-US" sz="2400" b="1" dirty="0" err="1" smtClean="0">
                          <a:solidFill>
                            <a:srgbClr val="FF00FF"/>
                          </a:solidFill>
                        </a:rPr>
                        <a:t>oul</a:t>
                      </a:r>
                      <a:r>
                        <a:rPr lang="en-US" sz="2400" b="1" dirty="0" err="1" smtClean="0">
                          <a:solidFill>
                            <a:srgbClr val="000000"/>
                          </a:solidFill>
                        </a:rPr>
                        <a:t>d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</a:rPr>
                        <a:t>/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Popcorn</a:t>
                      </a:r>
                      <a:endParaRPr lang="vi-VN" sz="2400" b="1" dirty="0" smtClean="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en-US" sz="2400" dirty="0" smtClean="0"/>
                        <a:t>Worn</a:t>
                      </a:r>
                    </a:p>
                    <a:p>
                      <a:r>
                        <a:rPr lang="en-US" sz="2400" dirty="0" smtClean="0"/>
                        <a:t>Storm</a:t>
                      </a:r>
                    </a:p>
                    <a:p>
                      <a:r>
                        <a:rPr lang="en-US" sz="2400" dirty="0" smtClean="0"/>
                        <a:t>Story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Told</a:t>
                      </a:r>
                    </a:p>
                    <a:p>
                      <a:r>
                        <a:rPr lang="en-US" sz="2400" dirty="0" smtClean="0"/>
                        <a:t>Old</a:t>
                      </a:r>
                    </a:p>
                    <a:p>
                      <a:r>
                        <a:rPr lang="en-US" sz="2400" dirty="0" smtClean="0"/>
                        <a:t>Fold</a:t>
                      </a:r>
                    </a:p>
                    <a:p>
                      <a:r>
                        <a:rPr lang="en-US" sz="2400" dirty="0" smtClean="0"/>
                        <a:t>Sold 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1141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52264"/>
            <a:ext cx="496855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0"/>
            <a:ext cx="4032448" cy="382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4005064"/>
            <a:ext cx="4320480" cy="26776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FF"/>
                </a:solidFill>
              </a:rPr>
              <a:t>Linda</a:t>
            </a:r>
            <a:r>
              <a:rPr lang="en-US" sz="2400" dirty="0" smtClean="0"/>
              <a:t>: Tomorrow is Sunday. Let’s go for a picnic.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Mai</a:t>
            </a:r>
            <a:r>
              <a:rPr lang="en-US" sz="2400" dirty="0" smtClean="0"/>
              <a:t>: It will be cold and stormy.</a:t>
            </a:r>
          </a:p>
          <a:p>
            <a:r>
              <a:rPr lang="en-US" sz="2400" dirty="0" smtClean="0">
                <a:solidFill>
                  <a:srgbClr val="FF00FF"/>
                </a:solidFill>
              </a:rPr>
              <a:t>Linda</a:t>
            </a:r>
            <a:r>
              <a:rPr lang="en-US" sz="2400" dirty="0" smtClean="0"/>
              <a:t>: How do you know it?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Mai:</a:t>
            </a:r>
            <a:r>
              <a:rPr lang="en-US" sz="2400" dirty="0" smtClean="0"/>
              <a:t> I watched the weather forecast on TV.</a:t>
            </a:r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148064" y="4005064"/>
            <a:ext cx="3888432" cy="26776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FF"/>
                </a:solidFill>
              </a:rPr>
              <a:t>Linda</a:t>
            </a:r>
            <a:r>
              <a:rPr lang="en-US" sz="2400" dirty="0" smtClean="0"/>
              <a:t>: I don’t like storms at all.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Mai</a:t>
            </a:r>
            <a:r>
              <a:rPr lang="en-US" sz="2400" dirty="0" smtClean="0"/>
              <a:t>: So tomorrow we won’t go for a picnic. We’ll stay at home, eat popcorn and watch films on TV.</a:t>
            </a:r>
          </a:p>
          <a:p>
            <a:endParaRPr lang="en-US" sz="2400" dirty="0"/>
          </a:p>
        </p:txBody>
      </p:sp>
      <p:sp>
        <p:nvSpPr>
          <p:cNvPr id="7" name="Oval 6"/>
          <p:cNvSpPr/>
          <p:nvPr/>
        </p:nvSpPr>
        <p:spPr>
          <a:xfrm>
            <a:off x="539552" y="6313388"/>
            <a:ext cx="936104" cy="3693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a</a:t>
            </a:r>
            <a:endParaRPr lang="en-US" sz="2800" b="1" dirty="0"/>
          </a:p>
        </p:txBody>
      </p:sp>
      <p:sp>
        <p:nvSpPr>
          <p:cNvPr id="11" name="Oval 10"/>
          <p:cNvSpPr/>
          <p:nvPr/>
        </p:nvSpPr>
        <p:spPr>
          <a:xfrm>
            <a:off x="6444208" y="6300028"/>
            <a:ext cx="936104" cy="3693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xmlns="" val="61951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34484"/>
  <p:tag name="VIOLETTITLE" val="Lớp 5. Unit 16. The weather and seasons (lesson 2)"/>
  <p:tag name="VIOLETLESSON" val="16"/>
  <p:tag name="VIOLETCATID" val="8050125"/>
  <p:tag name="VIOLETSUBJECT" val="Tiếng Anh 5"/>
  <p:tag name="VIOLETAUTHORID" val="6092121"/>
  <p:tag name="VIOLETAUTHORNAME" val="Lương Minh Huệ"/>
  <p:tag name="VIOLETAUTHORAVATAR" val="no_avatarf.jpg"/>
  <p:tag name="VIOLETAUTHORADDRESS" val="Trường THCS Đoàn Kết - Lạng Sơn"/>
  <p:tag name="VIOLETDATE" val="2014-03-19 09:06:56"/>
  <p:tag name="VIOLETHIT" val="1017"/>
  <p:tag name="VIOLETLIKE" val="0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73&quot;/&gt;&lt;/object&gt;&lt;object type=&quot;3&quot; unique_id=&quot;10005&quot;&gt;&lt;property id=&quot;20148&quot; value=&quot;5&quot;/&gt;&lt;property id=&quot;20300&quot; value=&quot;Slide 2&quot;/&gt;&lt;property id=&quot;20307&quot; value=&quot;256&quot;/&gt;&lt;/object&gt;&lt;object type=&quot;3&quot; unique_id=&quot;10006&quot;&gt;&lt;property id=&quot;20148&quot; value=&quot;5&quot;/&gt;&lt;property id=&quot;20300&quot; value=&quot;Slide 3&quot;/&gt;&lt;property id=&quot;20307&quot; value=&quot;261&quot;/&gt;&lt;/object&gt;&lt;object type=&quot;3&quot; unique_id=&quot;10007&quot;&gt;&lt;property id=&quot;20148&quot; value=&quot;5&quot;/&gt;&lt;property id=&quot;20300&quot; value=&quot;Slide 4&quot;/&gt;&lt;property id=&quot;20307&quot; value=&quot;263&quot;/&gt;&lt;/object&gt;&lt;object type=&quot;3&quot; unique_id=&quot;10008&quot;&gt;&lt;property id=&quot;20148&quot; value=&quot;5&quot;/&gt;&lt;property id=&quot;20300&quot; value=&quot;Slide 5&quot;/&gt;&lt;property id=&quot;20307&quot; value=&quot;262&quot;/&gt;&lt;/object&gt;&lt;object type=&quot;3&quot; unique_id=&quot;10009&quot;&gt;&lt;property id=&quot;20148&quot; value=&quot;5&quot;/&gt;&lt;property id=&quot;20300&quot; value=&quot;Slide 6&quot;/&gt;&lt;property id=&quot;20307&quot; value=&quot;257&quot;/&gt;&lt;/object&gt;&lt;object type=&quot;3&quot; unique_id=&quot;10010&quot;&gt;&lt;property id=&quot;20148&quot; value=&quot;5&quot;/&gt;&lt;property id=&quot;20300&quot; value=&quot;Slide 7&quot;/&gt;&lt;property id=&quot;20307&quot; value=&quot;260&quot;/&gt;&lt;/object&gt;&lt;object type=&quot;3&quot; unique_id=&quot;10011&quot;&gt;&lt;property id=&quot;20148&quot; value=&quot;5&quot;/&gt;&lt;property id=&quot;20300&quot; value=&quot;Slide 8&quot;/&gt;&lt;property id=&quot;20307&quot; value=&quot;264&quot;/&gt;&lt;/object&gt;&lt;object type=&quot;3&quot; unique_id=&quot;10012&quot;&gt;&lt;property id=&quot;20148&quot; value=&quot;5&quot;/&gt;&lt;property id=&quot;20300&quot; value=&quot;Slide 9&quot;/&gt;&lt;property id=&quot;20307&quot; value=&quot;265&quot;/&gt;&lt;/object&gt;&lt;object type=&quot;3&quot; unique_id=&quot;10013&quot;&gt;&lt;property id=&quot;20148&quot; value=&quot;5&quot;/&gt;&lt;property id=&quot;20300&quot; value=&quot;Slide 10&quot;/&gt;&lt;property id=&quot;20307&quot; value=&quot;267&quot;/&gt;&lt;/object&gt;&lt;object type=&quot;3&quot; unique_id=&quot;10014&quot;&gt;&lt;property id=&quot;20148&quot; value=&quot;5&quot;/&gt;&lt;property id=&quot;20300&quot; value=&quot;Slide 11&quot;/&gt;&lt;property id=&quot;20307&quot; value=&quot;268&quot;/&gt;&lt;/object&gt;&lt;object type=&quot;3&quot; unique_id=&quot;10015&quot;&gt;&lt;property id=&quot;20148&quot; value=&quot;5&quot;/&gt;&lt;property id=&quot;20300&quot; value=&quot;Slide 12&quot;/&gt;&lt;property id=&quot;20307&quot; value=&quot;270&quot;/&gt;&lt;/object&gt;&lt;object type=&quot;3&quot; unique_id=&quot;10016&quot;&gt;&lt;property id=&quot;20148&quot; value=&quot;5&quot;/&gt;&lt;property id=&quot;20300&quot; value=&quot;Slide 13&quot;/&gt;&lt;property id=&quot;20307&quot; value=&quot;27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281</Words>
  <Application>Microsoft Office PowerPoint</Application>
  <PresentationFormat>On-screen Show (4:3)</PresentationFormat>
  <Paragraphs>85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Office Theme</vt:lpstr>
      <vt:lpstr>Default Design</vt:lpstr>
      <vt:lpstr>3_Default Design</vt:lpstr>
      <vt:lpstr>1_Default Design</vt:lpstr>
      <vt:lpstr>2_Default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SharingVN.Net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Pho Tien Phuc</dc:creator>
  <cp:lastModifiedBy>AutoBVT</cp:lastModifiedBy>
  <cp:revision>116</cp:revision>
  <dcterms:created xsi:type="dcterms:W3CDTF">2014-03-18T10:52:35Z</dcterms:created>
  <dcterms:modified xsi:type="dcterms:W3CDTF">2016-04-27T04:57:08Z</dcterms:modified>
</cp:coreProperties>
</file>